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64" r:id="rId4"/>
    <p:sldId id="265" r:id="rId5"/>
    <p:sldId id="274" r:id="rId6"/>
    <p:sldId id="258" r:id="rId7"/>
    <p:sldId id="275" r:id="rId8"/>
    <p:sldId id="276" r:id="rId9"/>
    <p:sldId id="277" r:id="rId10"/>
    <p:sldId id="278" r:id="rId11"/>
    <p:sldId id="279" r:id="rId12"/>
    <p:sldId id="280" r:id="rId13"/>
    <p:sldId id="269" r:id="rId14"/>
    <p:sldId id="281" r:id="rId15"/>
    <p:sldId id="268" r:id="rId16"/>
    <p:sldId id="282" r:id="rId17"/>
    <p:sldId id="283" r:id="rId18"/>
    <p:sldId id="284" r:id="rId19"/>
    <p:sldId id="262" r:id="rId20"/>
    <p:sldId id="28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95" autoAdjust="0"/>
    <p:restoredTop sz="68778"/>
  </p:normalViewPr>
  <p:slideViewPr>
    <p:cSldViewPr snapToGrid="0" showGuides="1">
      <p:cViewPr>
        <p:scale>
          <a:sx n="220" d="100"/>
          <a:sy n="220" d="100"/>
        </p:scale>
        <p:origin x="6008" y="7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Verbal monitoring external vs internal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comparison with the norms for Belgian elderly, as presented in the Tables A-B in S1 File, shows that both groups scores fell within the normal range.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 and performance on the MMSE were negatively correlated, r(34) = -.343, p = .047.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Braak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Ru¨b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Steur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Del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Tredici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De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[74] found a correlation between the degree of PD and the score on the MMSE. This finding was replicated in the current study;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&amp;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scales correlate significantly with performance on the MMSE (r(15) = .526, p = .044).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 for the PD group positive correlations were found between age x score on the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r(15) = .646, p = .009, age x MMSE, r(18) = .544, p = .020, and between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length of Parkinson’s disease x implanted deep brain STN stimulation, r(17) = .617, p = .008.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49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there was no difference in the speech production variables between the healthy</a:t>
            </a:r>
            <a:r>
              <a:rPr lang="en-US" baseline="0" dirty="0"/>
              <a:t> group and the PD group.</a:t>
            </a:r>
          </a:p>
          <a:p>
            <a:r>
              <a:rPr lang="en-US" baseline="0" dirty="0"/>
              <a:t>COWAT – Controlled Oral Word Association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50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793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Shows difference in semantic error with total error for the control group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18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Facet by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Left hand side shows Parkinson’s disfluencies under normal and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Right hand side shows control disfluencies under normal and noise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385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What does the column header mean? – codebook. Issues later too with binary gender code and percent vs decimal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Two levels</a:t>
            </a:r>
          </a:p>
          <a:p>
            <a:pPr marL="685800" lvl="1" indent="-228600">
              <a:buAutoNum type="arabicParenR"/>
            </a:pPr>
            <a:r>
              <a:rPr lang="en-US" dirty="0"/>
              <a:t>how we had to interpret data to achieve reproducibility</a:t>
            </a:r>
          </a:p>
          <a:p>
            <a:pPr marL="685800" lvl="1" indent="-228600">
              <a:buAutoNum type="arabicParenR"/>
            </a:pPr>
            <a:r>
              <a:rPr lang="en-US" dirty="0"/>
              <a:t>How the researches cited and themselves achieved different results from previous published data</a:t>
            </a:r>
          </a:p>
          <a:p>
            <a:pPr marL="685800" lvl="1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[post final point]</a:t>
            </a:r>
          </a:p>
          <a:p>
            <a:r>
              <a:rPr lang="en-US" dirty="0"/>
              <a:t>Grammatical errors</a:t>
            </a:r>
          </a:p>
          <a:p>
            <a:r>
              <a:rPr lang="en-US" dirty="0"/>
              <a:t>Intonation (prosody)</a:t>
            </a:r>
          </a:p>
          <a:p>
            <a:r>
              <a:rPr lang="en-US" dirty="0"/>
              <a:t>Rate of speech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Noise masking to block external monitoring was key method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PD group 21 patients were native Dutch speaking with 21 age matched controls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 main categories of  variables</a:t>
            </a:r>
          </a:p>
          <a:p>
            <a:endParaRPr lang="en-US" dirty="0"/>
          </a:p>
          <a:p>
            <a:r>
              <a:rPr lang="en-US" dirty="0"/>
              <a:t>*Goals:</a:t>
            </a:r>
          </a:p>
          <a:p>
            <a:r>
              <a:rPr lang="en-US" dirty="0"/>
              <a:t>Correlations on control variables with speech production</a:t>
            </a:r>
          </a:p>
          <a:p>
            <a:r>
              <a:rPr lang="en-US" dirty="0"/>
              <a:t>Correlations on speech productions variables with disease status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 control vars were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Questionnaire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Language pathology history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Audio and visual deficits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Perception of PD onset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2 cognitive tasks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Mini mental state evaluation – global cognitive performance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Raven progressive matrices test for non verbal intelligence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2 Speech production tasks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BNT for picture naming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COWAT for phonological and semantic fluency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 addition to several other speech monitoring tasks: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Palpa tests, homophone and phoneme tasks, visual and auditory rhyming, network production and perception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Software/hardware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Alpha 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Semantic and phonological monitoring were primary tests: meta result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Control variable results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Positive correlation between age and Hoehn Yahr (r = .646, p=.009)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Age and MMSE (r = .544, p = .020)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Hoehn and Yahr and MMSE (r=.54 , p=.044)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Length of Parkinson's and deep brain STN stimulation (r = .617, p=.008) [subthalamic nucleus]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Negative correlation between age and MMSE (r = -.343, p=.047)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Speech production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COWAT: no significant difference between PD and control group for semantic for phonological fluency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BNT: no difference [table 3]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Internal speech perception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Visual rhyme judgment task – no effect of group, significant effect of condition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Homophone decision task - no effect of group or condition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Phoneme monitoring task -  significant main effect of group and condition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External speech perception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Auditory rhyme – group and condition effects observed as well as an interaction effect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Network perception task – no observed effect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Verbal monitoring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significant effect for errors repaired or produced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Significant group/control interaction of disfluencies (p = .045)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Discrepancy in definition of disfluencies between this and other studies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PD made more disfluencies under noise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Regression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Verbal monitoring variable as independent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Speech production task as independent variables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Also multiple regression was done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15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Levodopa is 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Zero is male</a:t>
            </a:r>
          </a:p>
          <a:p>
            <a:endParaRPr lang="en-US" dirty="0"/>
          </a:p>
          <a:p>
            <a:r>
              <a:rPr lang="en-US" dirty="0"/>
              <a:t>One is female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80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Highly skewed distribution of length</a:t>
            </a:r>
            <a:r>
              <a:rPr lang="en-US" baseline="0" dirty="0"/>
              <a:t> of Parkinson and Medication – again a problem due to small n. More appropriate to consider median rather than mean for length of Parkinson and Medication.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79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generated scatter and boxplots to look at the variability in the length of Parkinson in the disease group. Subjects with Parkinson have a wide variation in the length of disease. It is interesting to see that there is at least one person under 50 with length of Parkinson of 20 years. The </a:t>
            </a:r>
            <a:r>
              <a:rPr lang="en-US" dirty="0" err="1"/>
              <a:t>heterogeniety</a:t>
            </a:r>
            <a:r>
              <a:rPr lang="en-US" dirty="0"/>
              <a:t> in the patient population with respect to the length of disease is remarkable, from 5 to almost 25 years.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19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AQReyoNMTbVC63d76N5VJfi_NCvU_TjaAvdGF62zj_6UFHKjK1Nz1Y0/visual-search/?cropSource=6&amp;h=206&amp;w=290&amp;x=10&amp;y=10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Kirchgäßner,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Jolien Mertens, Peter Marien, Patrick Santens, Barbara A. Pickut, Robert J. Hartsuiker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between control variables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175" y="1425217"/>
            <a:ext cx="5663380" cy="4518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78" y="1425217"/>
            <a:ext cx="5378245" cy="4415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478" y="1432591"/>
            <a:ext cx="5339979" cy="4415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344" y="1476836"/>
            <a:ext cx="5378245" cy="44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47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production variables – BNT, COWAT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86348"/>
            <a:ext cx="10515600" cy="5206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0903" y="1386348"/>
            <a:ext cx="5914103" cy="52061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12" y="1757362"/>
            <a:ext cx="7267575" cy="3343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3850" y="2119312"/>
            <a:ext cx="39243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090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Table 1 – Group, age, medication, length of Parkinson’s, Hoehn Yahr scale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408169" y="2310911"/>
            <a:ext cx="33999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Selected 5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Skimmed it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D5D134-0551-B646-9B11-8A41202F5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795" y="4144321"/>
            <a:ext cx="9315692" cy="150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7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3 - Description of Replication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757" y="1733019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757" y="4137900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47256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a separate table to show the amount of males and </a:t>
            </a:r>
            <a:br>
              <a:rPr lang="en-US" sz="2400" dirty="0"/>
            </a:br>
            <a:r>
              <a:rPr lang="en-US" sz="2400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4 - Mean (SD) performance of PD and control group on the speech production task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16" y="2137440"/>
            <a:ext cx="5545598" cy="37766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567" y="2020530"/>
            <a:ext cx="5648633" cy="38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45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9 - Description of Replication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39" y="2228592"/>
            <a:ext cx="46570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Filled pause was key indicator of shift to internal monitoring</a:t>
            </a:r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1. Percentage of errors repaired during production in Control group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54" y="1867667"/>
            <a:ext cx="5561769" cy="39726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528" y="1867669"/>
            <a:ext cx="5073445" cy="406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378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Figure 2. Disfluencies as a mean percentage of the total number of (overt and covert) repaired errors per person.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18" y="1985655"/>
            <a:ext cx="5450115" cy="38842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794" y="1985656"/>
            <a:ext cx="5122916" cy="38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87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BNT was the only task that was significantly affected by Parkinson disease measure (H_Y)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711" y="1884618"/>
            <a:ext cx="5303458" cy="477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72" y="1884618"/>
            <a:ext cx="5687606" cy="46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43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methods can leverage statistics to understand cognitive processes using language assessment </a:t>
            </a:r>
          </a:p>
          <a:p>
            <a:r>
              <a:rPr lang="en-US" dirty="0"/>
              <a:t>Variable datatypes can be challenging to decipher without clear documentation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(PD)?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and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402986"/>
            <a:ext cx="6474542" cy="47327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671" y="6211669"/>
            <a:ext cx="11469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https://www.pinterest.com/pin/AQReyoNMTbVC63d76N5VJfi_NCvU_TjaAvdGF62zj_6UFHKjK1Nz1Y0/visual-search/?cropSource=6&amp;h=206&amp;w=290&amp;x=10&amp;y=10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85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condition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Unified Parkinson’s Disease Rating Scale: n=18, control group: n=16</a:t>
            </a:r>
          </a:p>
          <a:p>
            <a:r>
              <a:rPr lang="en-US" dirty="0"/>
              <a:t>Control variables, cognitive task variables, language variables</a:t>
            </a:r>
          </a:p>
          <a:p>
            <a:r>
              <a:rPr lang="en-US" dirty="0"/>
              <a:t>11 language tasks grouped into 4 categories: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283789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5844"/>
            <a:ext cx="5850835" cy="47511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Questionnaire, Edinburgh Handedness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r>
              <a:rPr lang="en-US" dirty="0"/>
              <a:t>SPSS 22, t-tests, ANOVA, regression</a:t>
            </a:r>
          </a:p>
          <a:p>
            <a:r>
              <a:rPr lang="en-US" dirty="0"/>
              <a:t>Mann-Whitney, Wilcoxon Signed-rank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8FBF-38D7-824A-A47E-7A16780A7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CED2B-5CF5-614F-A1DE-2582B6A4B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Meta-result: PD patients do not differ in verbal monitoring performance rather they differ in how they achieve verbal monitoring.</a:t>
            </a:r>
          </a:p>
          <a:p>
            <a:r>
              <a:rPr lang="en-US" dirty="0"/>
              <a:t>Correlation results:</a:t>
            </a:r>
          </a:p>
          <a:p>
            <a:pPr lvl="1"/>
            <a:r>
              <a:rPr lang="en-US" dirty="0"/>
              <a:t>Age and Hoehn &amp; Yahr (r = .646, p = .009)</a:t>
            </a:r>
          </a:p>
          <a:p>
            <a:pPr lvl="1"/>
            <a:r>
              <a:rPr lang="en-US" dirty="0"/>
              <a:t>COWAT, BNT no difference</a:t>
            </a:r>
          </a:p>
          <a:p>
            <a:pPr lvl="1"/>
            <a:r>
              <a:rPr lang="en-US" dirty="0"/>
              <a:t>Rhyme – condition only, Phoneme – group and condition</a:t>
            </a:r>
          </a:p>
          <a:p>
            <a:pPr lvl="1"/>
            <a:r>
              <a:rPr lang="en-US" dirty="0"/>
              <a:t>Auditory rhyme task – group, condition, and interaction effects</a:t>
            </a:r>
          </a:p>
          <a:p>
            <a:pPr lvl="1"/>
            <a:r>
              <a:rPr lang="en-US" dirty="0"/>
              <a:t>Group control disfluencies interaction effect (p = .045)</a:t>
            </a:r>
          </a:p>
          <a:p>
            <a:r>
              <a:rPr lang="en-US" dirty="0"/>
              <a:t>Regression: differences in division of labor between internal and external monitoring</a:t>
            </a:r>
          </a:p>
        </p:txBody>
      </p:sp>
    </p:spTree>
    <p:extLst>
      <p:ext uri="{BB962C8B-B14F-4D97-AF65-F5344CB8AC3E}">
        <p14:creationId xmlns:p14="http://schemas.microsoft.com/office/powerpoint/2010/main" val="207230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/>
              <a:t>Levodopa</a:t>
            </a:r>
          </a:p>
          <a:p>
            <a:pPr lvl="1"/>
            <a:r>
              <a:rPr lang="en-US" dirty="0"/>
              <a:t>Hoehn Yahr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EDA highlights – distribution of age by groups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1832" y="1810877"/>
            <a:ext cx="4928814" cy="4351338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131" y="1810877"/>
            <a:ext cx="609115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60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933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EDA highlights – distributions of important 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0627"/>
            <a:ext cx="3629384" cy="2272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04" y="1860628"/>
            <a:ext cx="3598582" cy="22059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4292209"/>
            <a:ext cx="3629385" cy="2227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803" y="4292210"/>
            <a:ext cx="3598583" cy="22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62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EDA highlights – age vs. stage &amp; age vs. length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45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1660</Words>
  <Application>Microsoft Macintosh PowerPoint</Application>
  <PresentationFormat>Widescreen</PresentationFormat>
  <Paragraphs>195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Summary of Findings</vt:lpstr>
      <vt:lpstr>Issues identified in data quality review </vt:lpstr>
      <vt:lpstr>EDA highlights – distribution of age by groups </vt:lpstr>
      <vt:lpstr>EDA highlights – distributions of important features</vt:lpstr>
      <vt:lpstr>EDA highlights – age vs. stage &amp; age vs. length</vt:lpstr>
      <vt:lpstr>Correlation between control variables</vt:lpstr>
      <vt:lpstr>Speech production variables – BNT, COWAT</vt:lpstr>
      <vt:lpstr>Table 1 – Group, age, medication, length of Parkinson’s, Hoehn Yahr scale</vt:lpstr>
      <vt:lpstr>Table 3 - Description of Replication</vt:lpstr>
      <vt:lpstr>Table 4 - Mean (SD) performance of PD and control group on the speech production task</vt:lpstr>
      <vt:lpstr>Table 9 - Description of Replication</vt:lpstr>
      <vt:lpstr>Figure 1. Percentage of errors repaired during production in Control group</vt:lpstr>
      <vt:lpstr>Figure 2. Disfluencies as a mean percentage of the total number of (overt and covert) repaired errors per person.</vt:lpstr>
      <vt:lpstr>BNT was the only task that was significantly affected by Parkinson disease measure (H_Y)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Brian Karlberg</cp:lastModifiedBy>
  <cp:revision>46</cp:revision>
  <dcterms:created xsi:type="dcterms:W3CDTF">2019-12-03T23:55:52Z</dcterms:created>
  <dcterms:modified xsi:type="dcterms:W3CDTF">2019-12-05T18:14:49Z</dcterms:modified>
</cp:coreProperties>
</file>